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2FA089D-006E-4BDF-BFB6-D144D22BF77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Lets get it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Don't forget the motivation.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Need to consolidate this text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63040" y="2571840"/>
            <a:ext cx="8017920" cy="415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ebris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I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n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S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pace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utonomous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R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emoval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echanism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Arial"/>
                <a:ea typeface="Arial"/>
              </a:rPr>
              <a:t>12/4/2020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439200" y="1402200"/>
            <a:ext cx="8265600" cy="740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Arial"/>
                <a:ea typeface="Arial"/>
              </a:rPr>
              <a:t>DISARM Milestone 3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556200" y="1554480"/>
            <a:ext cx="8222040" cy="1920240"/>
          </a:xfrm>
          <a:prstGeom prst="rect">
            <a:avLst/>
          </a:prstGeom>
          <a:ln>
            <a:noFill/>
          </a:ln>
        </p:spPr>
      </p:pic>
      <p:sp>
        <p:nvSpPr>
          <p:cNvPr id="140" name="TextShape 1"/>
          <p:cNvSpPr txBox="1"/>
          <p:nvPr/>
        </p:nvSpPr>
        <p:spPr>
          <a:xfrm>
            <a:off x="549360" y="365760"/>
            <a:ext cx="4388400" cy="503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disarm_spawn.launch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2743200" y="136440"/>
            <a:ext cx="4018320" cy="503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disarm.gazebo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5520BD6-C8BC-41DD-856E-94C03E6BF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859" y="687145"/>
            <a:ext cx="5366954" cy="42393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505;p40_0"/>
          <p:cNvPicPr/>
          <p:nvPr/>
        </p:nvPicPr>
        <p:blipFill>
          <a:blip r:embed="rId2"/>
          <a:stretch/>
        </p:blipFill>
        <p:spPr>
          <a:xfrm>
            <a:off x="3890453" y="1446029"/>
            <a:ext cx="5136589" cy="2894388"/>
          </a:xfrm>
          <a:prstGeom prst="rect">
            <a:avLst/>
          </a:prstGeom>
          <a:ln>
            <a:noFill/>
          </a:ln>
        </p:spPr>
      </p:pic>
      <p:sp>
        <p:nvSpPr>
          <p:cNvPr id="144" name="TextShape 1"/>
          <p:cNvSpPr txBox="1"/>
          <p:nvPr/>
        </p:nvSpPr>
        <p:spPr>
          <a:xfrm>
            <a:off x="2359800" y="640080"/>
            <a:ext cx="4955400" cy="91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Result Simulation Launch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8E5AE0-FA89-40EC-A753-0346C4AAB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6" y="1463629"/>
            <a:ext cx="3424748" cy="28767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1068480" y="590400"/>
            <a:ext cx="7364160" cy="620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2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Next Steps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1613520" y="1033920"/>
            <a:ext cx="6273720" cy="730800"/>
          </a:xfrm>
          <a:prstGeom prst="rect">
            <a:avLst/>
          </a:prstGeom>
          <a:noFill/>
          <a:ln>
            <a:noFill/>
          </a:ln>
        </p:spPr>
        <p:txBody>
          <a:bodyPr lIns="36000" t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32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FFFFFF"/>
              </a:buClr>
              <a:buFont typeface="Roboto Mono"/>
              <a:buChar char="-"/>
              <a:tabLst>
                <a:tab pos="0" algn="l"/>
              </a:tabLst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Fix sensor range not working properly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FFFFFF"/>
              </a:buClr>
              <a:buFont typeface="Roboto Mono"/>
              <a:buChar char="-"/>
              <a:tabLst>
                <a:tab pos="0" algn="l"/>
              </a:tabLst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 Complete rest of simulation requirements, demonstrating DISARM welding unto test debris before next semester</a:t>
            </a: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FFFFFF"/>
              </a:buClr>
              <a:buFont typeface="Roboto Mono"/>
              <a:buChar char="-"/>
              <a:tabLst>
                <a:tab pos="0" algn="l"/>
              </a:tabLst>
            </a:pPr>
            <a:r>
              <a:rPr lang="en" spc="-1" dirty="0">
                <a:solidFill>
                  <a:srgbClr val="FFFFFF"/>
                </a:solidFill>
                <a:latin typeface="Roboto Mono"/>
              </a:rPr>
              <a:t>Apply simulation code unto real-world devices upon purchase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147" name="Group 3"/>
          <p:cNvGrpSpPr/>
          <p:nvPr/>
        </p:nvGrpSpPr>
        <p:grpSpPr>
          <a:xfrm>
            <a:off x="243720" y="348120"/>
            <a:ext cx="95760" cy="4447440"/>
            <a:chOff x="243720" y="348120"/>
            <a:chExt cx="95760" cy="4447440"/>
          </a:xfrm>
        </p:grpSpPr>
        <p:grpSp>
          <p:nvGrpSpPr>
            <p:cNvPr id="148" name="Group 4"/>
            <p:cNvGrpSpPr/>
            <p:nvPr/>
          </p:nvGrpSpPr>
          <p:grpSpPr>
            <a:xfrm>
              <a:off x="243720" y="4408560"/>
              <a:ext cx="95760" cy="387000"/>
              <a:chOff x="243720" y="4408560"/>
              <a:chExt cx="95760" cy="387000"/>
            </a:xfrm>
          </p:grpSpPr>
          <p:sp>
            <p:nvSpPr>
              <p:cNvPr id="149" name="CustomShape 5"/>
              <p:cNvSpPr/>
              <p:nvPr/>
            </p:nvSpPr>
            <p:spPr>
              <a:xfrm>
                <a:off x="243720" y="440856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" name="CustomShape 6"/>
              <p:cNvSpPr/>
              <p:nvPr/>
            </p:nvSpPr>
            <p:spPr>
              <a:xfrm>
                <a:off x="243720" y="45374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" name="CustomShape 7"/>
              <p:cNvSpPr/>
              <p:nvPr/>
            </p:nvSpPr>
            <p:spPr>
              <a:xfrm>
                <a:off x="243720" y="46663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" name="CustomShape 8"/>
              <p:cNvSpPr/>
              <p:nvPr/>
            </p:nvSpPr>
            <p:spPr>
              <a:xfrm>
                <a:off x="243720" y="4795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3" name="CustomShape 9"/>
            <p:cNvSpPr/>
            <p:nvPr/>
          </p:nvSpPr>
          <p:spPr>
            <a:xfrm rot="10800000">
              <a:off x="291240" y="1604160"/>
              <a:ext cx="360" cy="1935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54" name="Group 10"/>
            <p:cNvGrpSpPr/>
            <p:nvPr/>
          </p:nvGrpSpPr>
          <p:grpSpPr>
            <a:xfrm>
              <a:off x="243720" y="348120"/>
              <a:ext cx="95760" cy="387360"/>
              <a:chOff x="243720" y="348120"/>
              <a:chExt cx="95760" cy="387360"/>
            </a:xfrm>
          </p:grpSpPr>
          <p:sp>
            <p:nvSpPr>
              <p:cNvPr id="155" name="CustomShape 11"/>
              <p:cNvSpPr/>
              <p:nvPr/>
            </p:nvSpPr>
            <p:spPr>
              <a:xfrm>
                <a:off x="243720" y="348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" name="CustomShape 12"/>
              <p:cNvSpPr/>
              <p:nvPr/>
            </p:nvSpPr>
            <p:spPr>
              <a:xfrm>
                <a:off x="243720" y="4770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" name="CustomShape 13"/>
              <p:cNvSpPr/>
              <p:nvPr/>
            </p:nvSpPr>
            <p:spPr>
              <a:xfrm>
                <a:off x="243720" y="6062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" name="CustomShape 14"/>
              <p:cNvSpPr/>
              <p:nvPr/>
            </p:nvSpPr>
            <p:spPr>
              <a:xfrm>
                <a:off x="243720" y="735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59" name="Google Shape;665;p52"/>
          <p:cNvPicPr/>
          <p:nvPr/>
        </p:nvPicPr>
        <p:blipFill>
          <a:blip r:embed="rId4"/>
          <a:srcRect l="41556" r="41250"/>
          <a:stretch/>
        </p:blipFill>
        <p:spPr>
          <a:xfrm>
            <a:off x="685440" y="434808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298160" y="348120"/>
            <a:ext cx="6771240" cy="1935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200" b="0" strike="noStrike" spc="-1">
                <a:solidFill>
                  <a:srgbClr val="FFFFFF"/>
                </a:solidFill>
                <a:latin typeface="Arial"/>
                <a:ea typeface="Arial"/>
              </a:rPr>
              <a:t>THANK YOU!</a:t>
            </a:r>
            <a:endParaRPr lang="en-US" sz="8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623160" y="2571840"/>
            <a:ext cx="2652120" cy="151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Kyle Watkins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Project Manager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watkinsk2017@my.fit.edu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Luca Rizza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Systems 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lrizza2017@my.fit.edu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Laura Guziczek,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lguziczek2018@my.fit.edu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014640" y="1864800"/>
            <a:ext cx="3465720" cy="32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Any Questions?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163" name="Group 4"/>
          <p:cNvGrpSpPr/>
          <p:nvPr/>
        </p:nvGrpSpPr>
        <p:grpSpPr>
          <a:xfrm>
            <a:off x="454680" y="348120"/>
            <a:ext cx="95760" cy="4447440"/>
            <a:chOff x="454680" y="348120"/>
            <a:chExt cx="95760" cy="4447440"/>
          </a:xfrm>
        </p:grpSpPr>
        <p:grpSp>
          <p:nvGrpSpPr>
            <p:cNvPr id="164" name="Group 5"/>
            <p:cNvGrpSpPr/>
            <p:nvPr/>
          </p:nvGrpSpPr>
          <p:grpSpPr>
            <a:xfrm>
              <a:off x="454680" y="4408560"/>
              <a:ext cx="95760" cy="387000"/>
              <a:chOff x="454680" y="4408560"/>
              <a:chExt cx="95760" cy="387000"/>
            </a:xfrm>
          </p:grpSpPr>
          <p:sp>
            <p:nvSpPr>
              <p:cNvPr id="165" name="CustomShape 6"/>
              <p:cNvSpPr/>
              <p:nvPr/>
            </p:nvSpPr>
            <p:spPr>
              <a:xfrm>
                <a:off x="454680" y="440856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" name="CustomShape 7"/>
              <p:cNvSpPr/>
              <p:nvPr/>
            </p:nvSpPr>
            <p:spPr>
              <a:xfrm>
                <a:off x="454680" y="45374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7" name="CustomShape 8"/>
              <p:cNvSpPr/>
              <p:nvPr/>
            </p:nvSpPr>
            <p:spPr>
              <a:xfrm>
                <a:off x="454680" y="46663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" name="CustomShape 9"/>
              <p:cNvSpPr/>
              <p:nvPr/>
            </p:nvSpPr>
            <p:spPr>
              <a:xfrm>
                <a:off x="454680" y="4795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69" name="CustomShape 10"/>
            <p:cNvSpPr/>
            <p:nvPr/>
          </p:nvSpPr>
          <p:spPr>
            <a:xfrm rot="10800000">
              <a:off x="502560" y="1604160"/>
              <a:ext cx="360" cy="1935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70" name="Group 11"/>
            <p:cNvGrpSpPr/>
            <p:nvPr/>
          </p:nvGrpSpPr>
          <p:grpSpPr>
            <a:xfrm>
              <a:off x="454680" y="348120"/>
              <a:ext cx="95760" cy="387360"/>
              <a:chOff x="454680" y="348120"/>
              <a:chExt cx="95760" cy="387360"/>
            </a:xfrm>
          </p:grpSpPr>
          <p:sp>
            <p:nvSpPr>
              <p:cNvPr id="171" name="CustomShape 12"/>
              <p:cNvSpPr/>
              <p:nvPr/>
            </p:nvSpPr>
            <p:spPr>
              <a:xfrm>
                <a:off x="454680" y="348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" name="CustomShape 13"/>
              <p:cNvSpPr/>
              <p:nvPr/>
            </p:nvSpPr>
            <p:spPr>
              <a:xfrm>
                <a:off x="454680" y="4770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" name="CustomShape 14"/>
              <p:cNvSpPr/>
              <p:nvPr/>
            </p:nvSpPr>
            <p:spPr>
              <a:xfrm>
                <a:off x="454680" y="6062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" name="CustomShape 15"/>
              <p:cNvSpPr/>
              <p:nvPr/>
            </p:nvSpPr>
            <p:spPr>
              <a:xfrm>
                <a:off x="454680" y="735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75" name="CustomShape 16"/>
          <p:cNvSpPr/>
          <p:nvPr/>
        </p:nvSpPr>
        <p:spPr>
          <a:xfrm>
            <a:off x="2838960" y="2571840"/>
            <a:ext cx="3465720" cy="178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Michael Leard,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mleard2017@my.fit.edu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Ali Lebbar,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alebbar2016@my.fit.edu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Davey Renoid,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drenoid2016@my.fit.edu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Matthew Intriago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Computer Science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mintriago2017@my.fit.edu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76" name="CustomShape 17"/>
          <p:cNvSpPr/>
          <p:nvPr/>
        </p:nvSpPr>
        <p:spPr>
          <a:xfrm>
            <a:off x="6125040" y="2608200"/>
            <a:ext cx="2791080" cy="170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Vincent Panichelli,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vpanichelli2017@my.fit.edu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Daniel Soto,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dsotoperezco2017@my.fit.edu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1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Nouraldean El-Chariti</a:t>
            </a:r>
            <a:r>
              <a:rPr lang="en" sz="1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,</a:t>
            </a: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1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1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nelchariti2017@my.fit.edu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pic>
        <p:nvPicPr>
          <p:cNvPr id="177" name="Google Shape;687;p53"/>
          <p:cNvPicPr/>
          <p:nvPr/>
        </p:nvPicPr>
        <p:blipFill>
          <a:blip r:embed="rId3"/>
          <a:srcRect l="41556" r="41250"/>
          <a:stretch/>
        </p:blipFill>
        <p:spPr>
          <a:xfrm>
            <a:off x="7992720" y="11160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-653400" y="645120"/>
            <a:ext cx="5158080" cy="55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47" name="Group 2"/>
          <p:cNvGrpSpPr/>
          <p:nvPr/>
        </p:nvGrpSpPr>
        <p:grpSpPr>
          <a:xfrm>
            <a:off x="74520" y="1039680"/>
            <a:ext cx="4447800" cy="96120"/>
            <a:chOff x="74520" y="1039680"/>
            <a:chExt cx="4447800" cy="96120"/>
          </a:xfrm>
        </p:grpSpPr>
        <p:grpSp>
          <p:nvGrpSpPr>
            <p:cNvPr id="48" name="Group 3"/>
            <p:cNvGrpSpPr/>
            <p:nvPr/>
          </p:nvGrpSpPr>
          <p:grpSpPr>
            <a:xfrm>
              <a:off x="74520" y="1039680"/>
              <a:ext cx="387360" cy="95400"/>
              <a:chOff x="74520" y="1039680"/>
              <a:chExt cx="387360" cy="95400"/>
            </a:xfrm>
          </p:grpSpPr>
          <p:sp>
            <p:nvSpPr>
              <p:cNvPr id="49" name="CustomShape 4"/>
              <p:cNvSpPr/>
              <p:nvPr/>
            </p:nvSpPr>
            <p:spPr>
              <a:xfrm rot="5400000">
                <a:off x="41400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" name="CustomShape 5"/>
              <p:cNvSpPr/>
              <p:nvPr/>
            </p:nvSpPr>
            <p:spPr>
              <a:xfrm rot="5400000">
                <a:off x="28512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" name="CustomShape 6"/>
              <p:cNvSpPr/>
              <p:nvPr/>
            </p:nvSpPr>
            <p:spPr>
              <a:xfrm rot="5400000">
                <a:off x="1562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" name="CustomShape 7"/>
              <p:cNvSpPr/>
              <p:nvPr/>
            </p:nvSpPr>
            <p:spPr>
              <a:xfrm rot="5400000">
                <a:off x="266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3" name="CustomShape 8"/>
            <p:cNvSpPr/>
            <p:nvPr/>
          </p:nvSpPr>
          <p:spPr>
            <a:xfrm rot="16200000">
              <a:off x="1945800" y="167760"/>
              <a:ext cx="360" cy="1935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4" name="Group 9"/>
            <p:cNvGrpSpPr/>
            <p:nvPr/>
          </p:nvGrpSpPr>
          <p:grpSpPr>
            <a:xfrm>
              <a:off x="4134960" y="1039680"/>
              <a:ext cx="387360" cy="95400"/>
              <a:chOff x="4134960" y="1039680"/>
              <a:chExt cx="387360" cy="95400"/>
            </a:xfrm>
          </p:grpSpPr>
          <p:sp>
            <p:nvSpPr>
              <p:cNvPr id="55" name="CustomShape 10"/>
              <p:cNvSpPr/>
              <p:nvPr/>
            </p:nvSpPr>
            <p:spPr>
              <a:xfrm rot="5400000">
                <a:off x="44744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" name="CustomShape 11"/>
              <p:cNvSpPr/>
              <p:nvPr/>
            </p:nvSpPr>
            <p:spPr>
              <a:xfrm rot="5400000">
                <a:off x="434520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" name="CustomShape 12"/>
              <p:cNvSpPr/>
              <p:nvPr/>
            </p:nvSpPr>
            <p:spPr>
              <a:xfrm rot="5400000">
                <a:off x="421632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CustomShape 13"/>
              <p:cNvSpPr/>
              <p:nvPr/>
            </p:nvSpPr>
            <p:spPr>
              <a:xfrm rot="5400000">
                <a:off x="40874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59" name="CustomShape 14"/>
          <p:cNvSpPr/>
          <p:nvPr/>
        </p:nvSpPr>
        <p:spPr>
          <a:xfrm>
            <a:off x="774720" y="1420200"/>
            <a:ext cx="4897800" cy="232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PROJECT INTRODUCTION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CONTROL FLOW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SENSORS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NEW DEBRIS MODELS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CURRENT SYSTEM DIAGRAM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RESULTING SIMULATION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NEXT STEPS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2920" y="176760"/>
            <a:ext cx="89809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What is DISARM?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457920" y="800640"/>
            <a:ext cx="8077680" cy="699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rgbClr val="FFFFFF"/>
                </a:solidFill>
                <a:latin typeface="Arial"/>
                <a:ea typeface="Arial"/>
              </a:rPr>
              <a:t>An single-use, autonomous, and universal space debris grappling device that uses capacitor discharge stud welding as its method of attachment.</a:t>
            </a:r>
            <a:r>
              <a:rPr lang="en" sz="1700" b="0" strike="noStrike" spc="-1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CustomShape 3"/>
          <p:cNvSpPr/>
          <p:nvPr/>
        </p:nvSpPr>
        <p:spPr>
          <a:xfrm>
            <a:off x="3153960" y="4686120"/>
            <a:ext cx="277812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0" i="1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Model of the DISARM design.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63" name="Google Shape;88;p17"/>
          <p:cNvPicPr/>
          <p:nvPr/>
        </p:nvPicPr>
        <p:blipFill>
          <a:blip r:embed="rId3"/>
          <a:stretch/>
        </p:blipFill>
        <p:spPr>
          <a:xfrm>
            <a:off x="3026160" y="1500840"/>
            <a:ext cx="2906280" cy="307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214920" y="985680"/>
            <a:ext cx="4597920" cy="317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Arial"/>
              <a:buChar char="●"/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Arial"/>
                <a:ea typeface="Arial"/>
              </a:rPr>
              <a:t>DISARM is designed to be able to grapple a 27U cubesat sized (54kg) orbital debris</a:t>
            </a:r>
            <a:endParaRPr lang="en-US" sz="15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Arial"/>
              <a:buChar char="●"/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Arial"/>
                <a:ea typeface="Arial"/>
              </a:rPr>
              <a:t>Our prototype design will prove the feasibility of capacitor discharge stud welding for space debris removal</a:t>
            </a:r>
            <a:endParaRPr lang="en-US" sz="15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Arial"/>
              <a:buChar char="●"/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Arial"/>
                <a:ea typeface="Arial"/>
              </a:rPr>
              <a:t>Our prototype is not a fully-fledged satellite, but rather an attachment system for a pre-existing one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</p:txBody>
      </p:sp>
      <p:pic>
        <p:nvPicPr>
          <p:cNvPr id="65" name="Google Shape;94;p18"/>
          <p:cNvPicPr/>
          <p:nvPr/>
        </p:nvPicPr>
        <p:blipFill>
          <a:blip r:embed="rId2"/>
          <a:srcRect t="1411"/>
          <a:stretch/>
        </p:blipFill>
        <p:spPr>
          <a:xfrm>
            <a:off x="5048640" y="873360"/>
            <a:ext cx="3895200" cy="356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99;p19"/>
          <p:cNvPicPr/>
          <p:nvPr/>
        </p:nvPicPr>
        <p:blipFill>
          <a:blip r:embed="rId2"/>
          <a:srcRect l="8482" t="3976" r="4994" b="5602"/>
          <a:stretch/>
        </p:blipFill>
        <p:spPr>
          <a:xfrm>
            <a:off x="6470640" y="2302560"/>
            <a:ext cx="1960560" cy="196056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1883520" y="74880"/>
            <a:ext cx="5376600" cy="77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500" b="1" strike="noStrike" spc="-1">
                <a:solidFill>
                  <a:srgbClr val="000000"/>
                </a:solidFill>
                <a:latin typeface="Arial"/>
                <a:ea typeface="Arial"/>
              </a:rPr>
              <a:t>DISARM Prototype Operation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10560" y="4641840"/>
            <a:ext cx="225000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900" b="0" strike="noStrike" spc="-1">
                <a:solidFill>
                  <a:srgbClr val="000000"/>
                </a:solidFill>
                <a:latin typeface="Arial"/>
                <a:ea typeface="Arial"/>
              </a:rPr>
              <a:t>DISARM Fully Retracted</a:t>
            </a:r>
            <a:endParaRPr lang="en-US" sz="900" b="0" strike="noStrike" spc="-1">
              <a:latin typeface="Arial"/>
            </a:endParaRPr>
          </a:p>
        </p:txBody>
      </p:sp>
      <p:pic>
        <p:nvPicPr>
          <p:cNvPr id="69" name="Google Shape;102;p19"/>
          <p:cNvPicPr/>
          <p:nvPr/>
        </p:nvPicPr>
        <p:blipFill>
          <a:blip r:embed="rId3"/>
          <a:srcRect l="4765" t="2752" r="4263" b="3190"/>
          <a:stretch/>
        </p:blipFill>
        <p:spPr>
          <a:xfrm>
            <a:off x="3384720" y="1382400"/>
            <a:ext cx="2165400" cy="289296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3342240" y="4641840"/>
            <a:ext cx="225000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900" b="0" strike="noStrike" spc="-1">
                <a:solidFill>
                  <a:srgbClr val="000000"/>
                </a:solidFill>
                <a:latin typeface="Arial"/>
                <a:ea typeface="Arial"/>
              </a:rPr>
              <a:t>DISARM Fully Extended</a:t>
            </a:r>
            <a:endParaRPr lang="en-US" sz="900" b="0" strike="noStrike" spc="-1">
              <a:latin typeface="Arial"/>
            </a:endParaRPr>
          </a:p>
        </p:txBody>
      </p:sp>
      <p:pic>
        <p:nvPicPr>
          <p:cNvPr id="71" name="Google Shape;104;p19"/>
          <p:cNvPicPr/>
          <p:nvPr/>
        </p:nvPicPr>
        <p:blipFill>
          <a:blip r:embed="rId2"/>
          <a:srcRect l="8482" t="3976" r="4994" b="5602"/>
          <a:stretch/>
        </p:blipFill>
        <p:spPr>
          <a:xfrm>
            <a:off x="755280" y="2314440"/>
            <a:ext cx="1960560" cy="1960560"/>
          </a:xfrm>
          <a:prstGeom prst="rect">
            <a:avLst/>
          </a:prstGeom>
          <a:ln>
            <a:noFill/>
          </a:ln>
        </p:spPr>
      </p:pic>
      <p:sp>
        <p:nvSpPr>
          <p:cNvPr id="72" name="CustomShape 4"/>
          <p:cNvSpPr/>
          <p:nvPr/>
        </p:nvSpPr>
        <p:spPr>
          <a:xfrm>
            <a:off x="460440" y="4183200"/>
            <a:ext cx="2464200" cy="458280"/>
          </a:xfrm>
          <a:prstGeom prst="rect">
            <a:avLst/>
          </a:prstGeom>
          <a:solidFill>
            <a:srgbClr val="B7B7B7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Parent Satellite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3" name="CustomShape 5"/>
          <p:cNvSpPr/>
          <p:nvPr/>
        </p:nvSpPr>
        <p:spPr>
          <a:xfrm>
            <a:off x="3235320" y="4183200"/>
            <a:ext cx="2464200" cy="458280"/>
          </a:xfrm>
          <a:prstGeom prst="rect">
            <a:avLst/>
          </a:prstGeom>
          <a:solidFill>
            <a:srgbClr val="B7B7B7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Parent Satellite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4" name="CustomShape 6"/>
          <p:cNvSpPr/>
          <p:nvPr/>
        </p:nvSpPr>
        <p:spPr>
          <a:xfrm>
            <a:off x="6219000" y="4183200"/>
            <a:ext cx="2464200" cy="458280"/>
          </a:xfrm>
          <a:prstGeom prst="rect">
            <a:avLst/>
          </a:prstGeom>
          <a:solidFill>
            <a:srgbClr val="B7B7B7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Parent Satellite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5" name="CustomShape 7"/>
          <p:cNvSpPr/>
          <p:nvPr/>
        </p:nvSpPr>
        <p:spPr>
          <a:xfrm>
            <a:off x="518400" y="685800"/>
            <a:ext cx="2348280" cy="69624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Debris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6" name="CustomShape 8"/>
          <p:cNvSpPr/>
          <p:nvPr/>
        </p:nvSpPr>
        <p:spPr>
          <a:xfrm>
            <a:off x="3293280" y="702360"/>
            <a:ext cx="2348280" cy="69624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Debris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7" name="CustomShape 9"/>
          <p:cNvSpPr/>
          <p:nvPr/>
        </p:nvSpPr>
        <p:spPr>
          <a:xfrm>
            <a:off x="6276960" y="1609560"/>
            <a:ext cx="2348280" cy="69624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Debris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8" name="CustomShape 10"/>
          <p:cNvSpPr/>
          <p:nvPr/>
        </p:nvSpPr>
        <p:spPr>
          <a:xfrm>
            <a:off x="6326280" y="4641840"/>
            <a:ext cx="225000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900" b="0" strike="noStrike" spc="-1">
                <a:solidFill>
                  <a:srgbClr val="000000"/>
                </a:solidFill>
                <a:latin typeface="Arial"/>
                <a:ea typeface="Arial"/>
              </a:rPr>
              <a:t>DISARM Fully Retracted</a:t>
            </a:r>
            <a:endParaRPr lang="en-US" sz="9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39200" y="512640"/>
            <a:ext cx="8282880" cy="3688200"/>
          </a:xfrm>
          <a:prstGeom prst="rect">
            <a:avLst/>
          </a:prstGeom>
          <a:noFill/>
          <a:ln w="2844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540720" y="799200"/>
            <a:ext cx="900360" cy="92952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3"/>
          <p:cNvSpPr/>
          <p:nvPr/>
        </p:nvSpPr>
        <p:spPr>
          <a:xfrm>
            <a:off x="2181960" y="56628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4"/>
          <p:cNvSpPr/>
          <p:nvPr/>
        </p:nvSpPr>
        <p:spPr>
          <a:xfrm>
            <a:off x="7208280" y="1990800"/>
            <a:ext cx="1394640" cy="1294920"/>
          </a:xfrm>
          <a:prstGeom prst="ellipse">
            <a:avLst/>
          </a:prstGeom>
          <a:solidFill>
            <a:srgbClr val="FFC39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5"/>
          <p:cNvSpPr/>
          <p:nvPr/>
        </p:nvSpPr>
        <p:spPr>
          <a:xfrm>
            <a:off x="5148360" y="279360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6"/>
          <p:cNvSpPr/>
          <p:nvPr/>
        </p:nvSpPr>
        <p:spPr>
          <a:xfrm>
            <a:off x="4100760" y="58356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7"/>
          <p:cNvSpPr/>
          <p:nvPr/>
        </p:nvSpPr>
        <p:spPr>
          <a:xfrm>
            <a:off x="6019560" y="58356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8"/>
          <p:cNvSpPr/>
          <p:nvPr/>
        </p:nvSpPr>
        <p:spPr>
          <a:xfrm>
            <a:off x="7796160" y="4201200"/>
            <a:ext cx="866520" cy="85752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9"/>
          <p:cNvSpPr/>
          <p:nvPr/>
        </p:nvSpPr>
        <p:spPr>
          <a:xfrm>
            <a:off x="1441440" y="1264320"/>
            <a:ext cx="74052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10"/>
          <p:cNvSpPr/>
          <p:nvPr/>
        </p:nvSpPr>
        <p:spPr>
          <a:xfrm>
            <a:off x="3576960" y="1270080"/>
            <a:ext cx="52344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11"/>
          <p:cNvSpPr/>
          <p:nvPr/>
        </p:nvSpPr>
        <p:spPr>
          <a:xfrm>
            <a:off x="5495760" y="1287360"/>
            <a:ext cx="523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12"/>
          <p:cNvSpPr/>
          <p:nvPr/>
        </p:nvSpPr>
        <p:spPr>
          <a:xfrm rot="10800000" flipH="1">
            <a:off x="7414920" y="1284120"/>
            <a:ext cx="51480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13"/>
          <p:cNvSpPr/>
          <p:nvPr/>
        </p:nvSpPr>
        <p:spPr>
          <a:xfrm>
            <a:off x="7922160" y="1275840"/>
            <a:ext cx="15840" cy="71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14"/>
          <p:cNvSpPr/>
          <p:nvPr/>
        </p:nvSpPr>
        <p:spPr>
          <a:xfrm rot="10800000">
            <a:off x="2879640" y="2677320"/>
            <a:ext cx="1712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5"/>
          <p:cNvSpPr/>
          <p:nvPr/>
        </p:nvSpPr>
        <p:spPr>
          <a:xfrm rot="10800000">
            <a:off x="2879640" y="1973880"/>
            <a:ext cx="2520" cy="696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16"/>
          <p:cNvSpPr/>
          <p:nvPr/>
        </p:nvSpPr>
        <p:spPr>
          <a:xfrm>
            <a:off x="4737240" y="2510640"/>
            <a:ext cx="50724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NO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5" name="CustomShape 17"/>
          <p:cNvSpPr/>
          <p:nvPr/>
        </p:nvSpPr>
        <p:spPr>
          <a:xfrm flipH="1">
            <a:off x="5240880" y="2674080"/>
            <a:ext cx="19177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18"/>
          <p:cNvSpPr/>
          <p:nvPr/>
        </p:nvSpPr>
        <p:spPr>
          <a:xfrm rot="10800000">
            <a:off x="6543360" y="3497760"/>
            <a:ext cx="335160" cy="1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19"/>
          <p:cNvSpPr/>
          <p:nvPr/>
        </p:nvSpPr>
        <p:spPr>
          <a:xfrm>
            <a:off x="3088800" y="279360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0"/>
          <p:cNvSpPr/>
          <p:nvPr/>
        </p:nvSpPr>
        <p:spPr>
          <a:xfrm>
            <a:off x="826920" y="279360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1"/>
          <p:cNvSpPr/>
          <p:nvPr/>
        </p:nvSpPr>
        <p:spPr>
          <a:xfrm rot="10800000">
            <a:off x="4483800" y="3497040"/>
            <a:ext cx="664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2"/>
          <p:cNvSpPr/>
          <p:nvPr/>
        </p:nvSpPr>
        <p:spPr>
          <a:xfrm>
            <a:off x="3786120" y="4200840"/>
            <a:ext cx="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23"/>
          <p:cNvSpPr/>
          <p:nvPr/>
        </p:nvSpPr>
        <p:spPr>
          <a:xfrm>
            <a:off x="6878520" y="3364920"/>
            <a:ext cx="523440" cy="29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YES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2" name="CustomShape 24"/>
          <p:cNvSpPr/>
          <p:nvPr/>
        </p:nvSpPr>
        <p:spPr>
          <a:xfrm>
            <a:off x="7140600" y="3663000"/>
            <a:ext cx="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25"/>
          <p:cNvSpPr/>
          <p:nvPr/>
        </p:nvSpPr>
        <p:spPr>
          <a:xfrm>
            <a:off x="7402320" y="3513960"/>
            <a:ext cx="51732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6"/>
          <p:cNvSpPr/>
          <p:nvPr/>
        </p:nvSpPr>
        <p:spPr>
          <a:xfrm>
            <a:off x="7905600" y="3286080"/>
            <a:ext cx="1440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27"/>
          <p:cNvSpPr/>
          <p:nvPr/>
        </p:nvSpPr>
        <p:spPr>
          <a:xfrm rot="10800000">
            <a:off x="2222280" y="3497040"/>
            <a:ext cx="866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28"/>
          <p:cNvSpPr/>
          <p:nvPr/>
        </p:nvSpPr>
        <p:spPr>
          <a:xfrm flipH="1">
            <a:off x="1523520" y="4201200"/>
            <a:ext cx="720" cy="48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29"/>
          <p:cNvSpPr/>
          <p:nvPr/>
        </p:nvSpPr>
        <p:spPr>
          <a:xfrm>
            <a:off x="2036880" y="4427640"/>
            <a:ext cx="664560" cy="50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YES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8" name="CustomShape 30"/>
          <p:cNvSpPr/>
          <p:nvPr/>
        </p:nvSpPr>
        <p:spPr>
          <a:xfrm rot="10800000" flipH="1">
            <a:off x="1498680" y="4678560"/>
            <a:ext cx="536760" cy="1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1"/>
          <p:cNvSpPr/>
          <p:nvPr/>
        </p:nvSpPr>
        <p:spPr>
          <a:xfrm>
            <a:off x="620640" y="1048680"/>
            <a:ext cx="74052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START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0" name="CustomShape 32"/>
          <p:cNvSpPr/>
          <p:nvPr/>
        </p:nvSpPr>
        <p:spPr>
          <a:xfrm>
            <a:off x="2000520" y="654480"/>
            <a:ext cx="1757520" cy="46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Groove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Direction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 Qualification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1" name="CustomShape 33"/>
          <p:cNvSpPr/>
          <p:nvPr/>
        </p:nvSpPr>
        <p:spPr>
          <a:xfrm>
            <a:off x="3942000" y="861120"/>
            <a:ext cx="171216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Dislocation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Feedback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Calculation 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12" name="CustomShape 34"/>
          <p:cNvSpPr/>
          <p:nvPr/>
        </p:nvSpPr>
        <p:spPr>
          <a:xfrm>
            <a:off x="5906520" y="981360"/>
            <a:ext cx="160452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Attitude Revision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3" name="CustomShape 35"/>
          <p:cNvSpPr/>
          <p:nvPr/>
        </p:nvSpPr>
        <p:spPr>
          <a:xfrm>
            <a:off x="7378920" y="2126880"/>
            <a:ext cx="105300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safe welding location detected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" name="CustomShape 36"/>
          <p:cNvSpPr/>
          <p:nvPr/>
        </p:nvSpPr>
        <p:spPr>
          <a:xfrm>
            <a:off x="5256360" y="3079800"/>
            <a:ext cx="111888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Begin Stud Welding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5" name="CustomShape 37"/>
          <p:cNvSpPr/>
          <p:nvPr/>
        </p:nvSpPr>
        <p:spPr>
          <a:xfrm>
            <a:off x="3041640" y="3105000"/>
            <a:ext cx="139464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Weld Completion Testing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CustomShape 38"/>
          <p:cNvSpPr/>
          <p:nvPr/>
        </p:nvSpPr>
        <p:spPr>
          <a:xfrm>
            <a:off x="826920" y="3030840"/>
            <a:ext cx="1394640" cy="59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Confirm Successful Completion of Weld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7" name="CustomShape 39"/>
          <p:cNvSpPr/>
          <p:nvPr/>
        </p:nvSpPr>
        <p:spPr>
          <a:xfrm rot="10800000">
            <a:off x="1368000" y="2423160"/>
            <a:ext cx="156600" cy="37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40"/>
          <p:cNvSpPr/>
          <p:nvPr/>
        </p:nvSpPr>
        <p:spPr>
          <a:xfrm>
            <a:off x="1168920" y="2056320"/>
            <a:ext cx="3974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NO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9" name="CustomShape 41"/>
          <p:cNvSpPr/>
          <p:nvPr/>
        </p:nvSpPr>
        <p:spPr>
          <a:xfrm rot="10800000">
            <a:off x="1214640" y="1693080"/>
            <a:ext cx="153000" cy="36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42"/>
          <p:cNvSpPr/>
          <p:nvPr/>
        </p:nvSpPr>
        <p:spPr>
          <a:xfrm>
            <a:off x="7926480" y="4415040"/>
            <a:ext cx="866520" cy="46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STOP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1" name="CustomShape 43"/>
          <p:cNvSpPr/>
          <p:nvPr/>
        </p:nvSpPr>
        <p:spPr>
          <a:xfrm>
            <a:off x="198720" y="-2520"/>
            <a:ext cx="5143320" cy="29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MISSION CONTROL FLOW 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22" name="Google Shape;483;p38"/>
          <p:cNvPicPr/>
          <p:nvPr/>
        </p:nvPicPr>
        <p:blipFill>
          <a:blip r:embed="rId2"/>
          <a:srcRect l="41556" r="41250"/>
          <a:stretch/>
        </p:blipFill>
        <p:spPr>
          <a:xfrm>
            <a:off x="136800" y="4360680"/>
            <a:ext cx="1030680" cy="666360"/>
          </a:xfrm>
          <a:prstGeom prst="rect">
            <a:avLst/>
          </a:prstGeom>
          <a:ln>
            <a:noFill/>
          </a:ln>
        </p:spPr>
      </p:pic>
      <p:grpSp>
        <p:nvGrpSpPr>
          <p:cNvPr id="123" name="Group 44"/>
          <p:cNvGrpSpPr/>
          <p:nvPr/>
        </p:nvGrpSpPr>
        <p:grpSpPr>
          <a:xfrm>
            <a:off x="2503440" y="4541040"/>
            <a:ext cx="5046120" cy="208440"/>
            <a:chOff x="2503440" y="4541040"/>
            <a:chExt cx="5046120" cy="208440"/>
          </a:xfrm>
        </p:grpSpPr>
        <p:sp>
          <p:nvSpPr>
            <p:cNvPr id="124" name="CustomShape 45"/>
            <p:cNvSpPr/>
            <p:nvPr/>
          </p:nvSpPr>
          <p:spPr>
            <a:xfrm>
              <a:off x="2503440" y="4541040"/>
              <a:ext cx="3699360" cy="208440"/>
            </a:xfrm>
            <a:prstGeom prst="homePlate">
              <a:avLst>
                <a:gd name="adj" fmla="val 50000"/>
              </a:avLst>
            </a:prstGeom>
            <a:noFill/>
            <a:ln w="9360">
              <a:solidFill>
                <a:srgbClr val="E4E9E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CustomShape 46"/>
            <p:cNvSpPr/>
            <p:nvPr/>
          </p:nvSpPr>
          <p:spPr>
            <a:xfrm>
              <a:off x="5969160" y="4541040"/>
              <a:ext cx="681120" cy="208440"/>
            </a:xfrm>
            <a:prstGeom prst="chevron">
              <a:avLst>
                <a:gd name="adj" fmla="val 50000"/>
              </a:avLst>
            </a:prstGeom>
            <a:noFill/>
            <a:ln w="9360">
              <a:solidFill>
                <a:srgbClr val="E4E9E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CustomShape 47"/>
            <p:cNvSpPr/>
            <p:nvPr/>
          </p:nvSpPr>
          <p:spPr>
            <a:xfrm>
              <a:off x="6418800" y="4541040"/>
              <a:ext cx="681120" cy="208440"/>
            </a:xfrm>
            <a:prstGeom prst="chevron">
              <a:avLst>
                <a:gd name="adj" fmla="val 50000"/>
              </a:avLst>
            </a:prstGeom>
            <a:noFill/>
            <a:ln w="9360">
              <a:solidFill>
                <a:srgbClr val="E4E9E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48"/>
            <p:cNvSpPr/>
            <p:nvPr/>
          </p:nvSpPr>
          <p:spPr>
            <a:xfrm>
              <a:off x="6868440" y="4541040"/>
              <a:ext cx="681120" cy="208440"/>
            </a:xfrm>
            <a:prstGeom prst="chevron">
              <a:avLst>
                <a:gd name="adj" fmla="val 50000"/>
              </a:avLst>
            </a:prstGeom>
            <a:noFill/>
            <a:ln w="9360">
              <a:solidFill>
                <a:srgbClr val="E4E9E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493;p39"/>
          <p:cNvPicPr/>
          <p:nvPr/>
        </p:nvPicPr>
        <p:blipFill>
          <a:blip r:embed="rId2"/>
          <a:stretch/>
        </p:blipFill>
        <p:spPr>
          <a:xfrm>
            <a:off x="6801840" y="800280"/>
            <a:ext cx="2209680" cy="196164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  <p:graphicFrame>
        <p:nvGraphicFramePr>
          <p:cNvPr id="129" name="Table 1"/>
          <p:cNvGraphicFramePr/>
          <p:nvPr/>
        </p:nvGraphicFramePr>
        <p:xfrm>
          <a:off x="650160" y="1719360"/>
          <a:ext cx="5577840" cy="2194560"/>
        </p:xfrm>
        <a:graphic>
          <a:graphicData uri="http://schemas.openxmlformats.org/drawingml/2006/table">
            <a:tbl>
              <a:tblPr/>
              <a:tblGrid>
                <a:gridCol w="278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Lidar-Lite LED V4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Properties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Unit Size (H 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x 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W 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x 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D)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52.2 x 21.2 x 24.0 mm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Weight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14.6 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Accuracy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050" b="0" strike="noStrike" spc="-1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</a:rPr>
                        <a:t>±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</a:rPr>
                        <a:t>1cm to 2m, </a:t>
                      </a:r>
                      <a:r>
                        <a:rPr lang="en" sz="1050" b="0" strike="noStrike" spc="-1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</a:rPr>
                        <a:t>±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</a:rPr>
                        <a:t> 2cm to 4m,</a:t>
                      </a:r>
                      <a:r>
                        <a:rPr lang="en" sz="1050" b="0" strike="noStrike" spc="-1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</a:rPr>
                        <a:t>±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</a:rPr>
                        <a:t> 5cm to 10m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Range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5 cm -10 m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Interface 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I2C or ANT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Power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4.75-5.25 V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Price 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$59.95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0" name="Google Shape;495;p39"/>
          <p:cNvPicPr/>
          <p:nvPr/>
        </p:nvPicPr>
        <p:blipFill>
          <a:blip r:embed="rId3"/>
          <a:srcRect l="15324" t="12650" r="13107" b="8442"/>
          <a:stretch/>
        </p:blipFill>
        <p:spPr>
          <a:xfrm>
            <a:off x="6801840" y="3044880"/>
            <a:ext cx="2209680" cy="196164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1406160" y="282240"/>
            <a:ext cx="3650400" cy="102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Sensor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100" b="0" strike="noStrike" spc="-1">
                <a:solidFill>
                  <a:srgbClr val="F4CCCC"/>
                </a:solidFill>
                <a:latin typeface="Roboto Mono"/>
                <a:ea typeface="Roboto Mono"/>
              </a:rPr>
              <a:t>Lidar-Lite LED V4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132" name="Google Shape;497;p39"/>
          <p:cNvPicPr/>
          <p:nvPr/>
        </p:nvPicPr>
        <p:blipFill>
          <a:blip r:embed="rId4"/>
          <a:srcRect l="41556" r="41250"/>
          <a:stretch/>
        </p:blipFill>
        <p:spPr>
          <a:xfrm>
            <a:off x="136800" y="436068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Table 1"/>
          <p:cNvGraphicFramePr/>
          <p:nvPr/>
        </p:nvGraphicFramePr>
        <p:xfrm>
          <a:off x="1465200" y="3279600"/>
          <a:ext cx="5942880" cy="1463040"/>
        </p:xfrm>
        <a:graphic>
          <a:graphicData uri="http://schemas.openxmlformats.org/drawingml/2006/table">
            <a:tbl>
              <a:tblPr/>
              <a:tblGrid>
                <a:gridCol w="148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Cubesat Model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1 Unit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6 Unit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27 Unit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Dimensions(cm)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10 x 10 x 10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12 x 24 x 36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34 x 35 x 36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Extrusion Depths(cm)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1.5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2.5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10.5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Extrusion Radius(cm)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0.1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1.0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2.7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4" name="CustomShape 2"/>
          <p:cNvSpPr/>
          <p:nvPr/>
        </p:nvSpPr>
        <p:spPr>
          <a:xfrm>
            <a:off x="2138760" y="283320"/>
            <a:ext cx="4596120" cy="33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New Test Debris Models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35" name="Google Shape;504;p40"/>
          <p:cNvPicPr/>
          <p:nvPr/>
        </p:nvPicPr>
        <p:blipFill>
          <a:blip r:embed="rId2"/>
          <a:stretch/>
        </p:blipFill>
        <p:spPr>
          <a:xfrm>
            <a:off x="1617840" y="1163880"/>
            <a:ext cx="1948320" cy="1762200"/>
          </a:xfrm>
          <a:prstGeom prst="rect">
            <a:avLst/>
          </a:prstGeom>
          <a:ln w="38160">
            <a:solidFill>
              <a:srgbClr val="666666"/>
            </a:solidFill>
            <a:round/>
          </a:ln>
        </p:spPr>
      </p:pic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3814962" y="1163880"/>
            <a:ext cx="3148200" cy="1828800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-182880" y="365760"/>
            <a:ext cx="5788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Current System Diagram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926080" y="822960"/>
            <a:ext cx="2934720" cy="422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877</TotalTime>
  <Words>444</Words>
  <Application>Microsoft Office PowerPoint</Application>
  <PresentationFormat>On-screen Show (16:9)</PresentationFormat>
  <Paragraphs>119</Paragraphs>
  <Slides>14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Roboto</vt:lpstr>
      <vt:lpstr>Roboto Condensed</vt:lpstr>
      <vt:lpstr>Roboto Mono</vt:lpstr>
      <vt:lpstr>Roboto Mono Regular</vt:lpstr>
      <vt:lpstr>StarSymbol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DISARM Milestone 3</dc:title>
  <dc:subject/>
  <dc:creator>Matthew Intriago</dc:creator>
  <dc:description/>
  <cp:lastModifiedBy>mintriago2017@fit.edu</cp:lastModifiedBy>
  <cp:revision>10</cp:revision>
  <dcterms:modified xsi:type="dcterms:W3CDTF">2020-12-05T02:59:23Z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